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65" r:id="rId5"/>
    <p:sldId id="259" r:id="rId6"/>
    <p:sldId id="264" r:id="rId7"/>
    <p:sldId id="276" r:id="rId8"/>
    <p:sldId id="279" r:id="rId9"/>
    <p:sldId id="278" r:id="rId10"/>
    <p:sldId id="27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6" autoAdjust="0"/>
    <p:restoredTop sz="94660"/>
  </p:normalViewPr>
  <p:slideViewPr>
    <p:cSldViewPr snapToGrid="0">
      <p:cViewPr varScale="1">
        <p:scale>
          <a:sx n="66" d="100"/>
          <a:sy n="66" d="100"/>
        </p:scale>
        <p:origin x="5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569FE-38BC-4832-8D7F-A7C051D559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3FB675BE-AC0F-4FD0-9813-AECBCA8078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22137FCC-E9FF-4647-9071-EC915349D6D1}"/>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9A4A3A85-50B9-4208-A4DA-291BDA80329A}"/>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126FF55-D108-4451-AB23-A5C80F1669D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453348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DE0364-79E3-4D27-AAB5-07DF7135105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C2E611DE-B19B-45F0-8AEC-B143F8F46BC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0C695F4-DC73-4D72-A61D-1D6CDD45ABB0}"/>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75B4B112-A4FD-4356-82D8-13A86FE12E0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3EA5FD6-B232-4E97-8C4D-DC2189CDC1C1}"/>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539296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EF5D02-E99D-468A-93FB-77CD879E0C7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B9E4FC3-3007-45CC-86CE-EE3CAD3FFC1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A4F6ACF3-0180-4B98-8BC3-59BE3DB89FDA}"/>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CD8662B6-104D-43B5-8805-675457854C1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84BD8FFD-7C19-48ED-A727-A6FDDAF1E2E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291441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2E31E-1E68-4FC0-AAE3-63F03686BE6B}"/>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DA6465D4-6940-49A9-A529-F2C01786A3E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BC5279F5-12C6-47A8-ACE3-A68A6DD645E7}"/>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66CB60C9-73E7-41E7-B07F-B4953A5CB20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F127ED4-5EA5-4C13-8786-4DDAB02FFE80}"/>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18128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67BCE-0F89-43A7-8103-59FBEA430EE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2F79BE84-0C25-4E17-B442-2CD74DD641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2BA891-D0B2-42C6-BFB7-EC8EA39D3836}"/>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87D7DF5A-79AD-4E7B-B6FA-49B10EDA1461}"/>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2A94CD8-87CC-4CC1-A02D-CFA33823B5C0}"/>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1121589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7FB25-4E4B-4BD1-B65E-FCA08C0142D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712AF1C9-09F7-47C1-8695-E31307A4CAA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F06A030B-2CC7-4A8B-8576-3091313E2DD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4327EAB3-CAB4-4984-8BA2-75CD1EB1953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6" name="Footer Placeholder 5">
            <a:extLst>
              <a:ext uri="{FF2B5EF4-FFF2-40B4-BE49-F238E27FC236}">
                <a16:creationId xmlns:a16="http://schemas.microsoft.com/office/drawing/2014/main" id="{C91793A0-910F-43FC-BE15-DBDB5F9D1B68}"/>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2A1E7E91-68C1-43F2-9AE5-E92FB2515B7C}"/>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2273236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FF54D-C5DC-4844-B1EB-94DD11B330B2}"/>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084E57A8-4E2F-41F8-BF46-C4E59CA105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6C3C26-BE4D-4C3F-B623-F4938FDDA5D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4EEFAAA8-BFF2-41AA-9CB5-0B7B43E42F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1BDE665-FDC5-460B-869C-216D502843B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9C71F8CD-4133-4987-8F46-1AB424715C5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8" name="Footer Placeholder 7">
            <a:extLst>
              <a:ext uri="{FF2B5EF4-FFF2-40B4-BE49-F238E27FC236}">
                <a16:creationId xmlns:a16="http://schemas.microsoft.com/office/drawing/2014/main" id="{B32BA16D-76A0-43FD-9FAE-F8970B195032}"/>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EAD31030-1365-4F05-B60E-84CB6459B8BA}"/>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3756389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8C2520-5B85-4EC9-B0DC-0FD115C53344}"/>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934AA7F0-D7EC-4C10-B70F-7B67D26B702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4" name="Footer Placeholder 3">
            <a:extLst>
              <a:ext uri="{FF2B5EF4-FFF2-40B4-BE49-F238E27FC236}">
                <a16:creationId xmlns:a16="http://schemas.microsoft.com/office/drawing/2014/main" id="{9588550D-1DB8-48B1-B240-54A80AFE6A19}"/>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27771044-C057-47A4-B801-7A93DF77DB84}"/>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989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5409D9-5761-492E-83B7-86F2115F7D0E}"/>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3" name="Footer Placeholder 2">
            <a:extLst>
              <a:ext uri="{FF2B5EF4-FFF2-40B4-BE49-F238E27FC236}">
                <a16:creationId xmlns:a16="http://schemas.microsoft.com/office/drawing/2014/main" id="{2A38814E-F6E8-4FB3-B318-2717FBA81868}"/>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9B88D7F3-1F31-44C9-BED3-BC1F2C46A4D7}"/>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658760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CB689-97BB-4CFB-A271-6315F1E7F1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81AB76B7-0EEC-4C36-BF7E-754B6D7D6F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DE8D6F0D-71F1-460B-8379-AEAE359CFB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49FC03-769E-4BDF-B9EC-E178298E3B1A}"/>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6" name="Footer Placeholder 5">
            <a:extLst>
              <a:ext uri="{FF2B5EF4-FFF2-40B4-BE49-F238E27FC236}">
                <a16:creationId xmlns:a16="http://schemas.microsoft.com/office/drawing/2014/main" id="{90F3FB1B-18CA-40C8-863F-EE997740570C}"/>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FF14B9B8-7082-4F1C-9597-691B505B7231}"/>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3830203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1E693-D934-47F1-93F4-4DB0D39D58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1249AED2-CA75-4F1A-B41F-78B093E015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C2DC8B4F-9DA5-4B78-B683-467C319106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811693-7E99-4402-8FB8-28BF619CC50C}"/>
              </a:ext>
            </a:extLst>
          </p:cNvPr>
          <p:cNvSpPr>
            <a:spLocks noGrp="1"/>
          </p:cNvSpPr>
          <p:nvPr>
            <p:ph type="dt" sz="half" idx="10"/>
          </p:nvPr>
        </p:nvSpPr>
        <p:spPr/>
        <p:txBody>
          <a:bodyPr/>
          <a:lstStyle/>
          <a:p>
            <a:fld id="{9EC979D2-B659-4293-915F-8DE154F4BFD3}" type="datetimeFigureOut">
              <a:rPr lang="en-IN" smtClean="0"/>
              <a:t>02-05-2022</a:t>
            </a:fld>
            <a:endParaRPr lang="en-IN"/>
          </a:p>
        </p:txBody>
      </p:sp>
      <p:sp>
        <p:nvSpPr>
          <p:cNvPr id="6" name="Footer Placeholder 5">
            <a:extLst>
              <a:ext uri="{FF2B5EF4-FFF2-40B4-BE49-F238E27FC236}">
                <a16:creationId xmlns:a16="http://schemas.microsoft.com/office/drawing/2014/main" id="{28997068-4801-44DC-B567-2D8EEED2A3CA}"/>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5C05930F-F951-4CCF-BA57-1E87955DE328}"/>
              </a:ext>
            </a:extLst>
          </p:cNvPr>
          <p:cNvSpPr>
            <a:spLocks noGrp="1"/>
          </p:cNvSpPr>
          <p:nvPr>
            <p:ph type="sldNum" sz="quarter" idx="12"/>
          </p:nvPr>
        </p:nvSpPr>
        <p:spPr/>
        <p:txBody>
          <a:bodyPr/>
          <a:lstStyle/>
          <a:p>
            <a:fld id="{4BFFD7D2-C45C-43BF-AFCA-E9EECD9E5DD8}" type="slidenum">
              <a:rPr lang="en-IN" smtClean="0"/>
              <a:t>‹#›</a:t>
            </a:fld>
            <a:endParaRPr lang="en-IN"/>
          </a:p>
        </p:txBody>
      </p:sp>
    </p:spTree>
    <p:extLst>
      <p:ext uri="{BB962C8B-B14F-4D97-AF65-F5344CB8AC3E}">
        <p14:creationId xmlns:p14="http://schemas.microsoft.com/office/powerpoint/2010/main" val="13343482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C8E8107-3919-42E2-9D91-36F35FC120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F86B188-7E53-46A2-BCA2-F414EE3466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03006F00-4259-451C-A1FF-018A14A3237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C979D2-B659-4293-915F-8DE154F4BFD3}" type="datetimeFigureOut">
              <a:rPr lang="en-IN" smtClean="0"/>
              <a:t>02-05-2022</a:t>
            </a:fld>
            <a:endParaRPr lang="en-IN"/>
          </a:p>
        </p:txBody>
      </p:sp>
      <p:sp>
        <p:nvSpPr>
          <p:cNvPr id="5" name="Footer Placeholder 4">
            <a:extLst>
              <a:ext uri="{FF2B5EF4-FFF2-40B4-BE49-F238E27FC236}">
                <a16:creationId xmlns:a16="http://schemas.microsoft.com/office/drawing/2014/main" id="{504D3F75-6A36-429A-AF7B-694BA583BA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CE21A24C-507B-45AD-8A18-E4801DBEAA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FFD7D2-C45C-43BF-AFCA-E9EECD9E5DD8}" type="slidenum">
              <a:rPr lang="en-IN" smtClean="0"/>
              <a:t>‹#›</a:t>
            </a:fld>
            <a:endParaRPr lang="en-IN"/>
          </a:p>
        </p:txBody>
      </p:sp>
    </p:spTree>
    <p:extLst>
      <p:ext uri="{BB962C8B-B14F-4D97-AF65-F5344CB8AC3E}">
        <p14:creationId xmlns:p14="http://schemas.microsoft.com/office/powerpoint/2010/main" val="28923821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540E5-5709-45AC-A40D-F3359E62C006}"/>
              </a:ext>
            </a:extLst>
          </p:cNvPr>
          <p:cNvSpPr>
            <a:spLocks noGrp="1"/>
          </p:cNvSpPr>
          <p:nvPr>
            <p:ph type="ctrTitle"/>
          </p:nvPr>
        </p:nvSpPr>
        <p:spPr>
          <a:xfrm>
            <a:off x="1643269" y="1600200"/>
            <a:ext cx="9144000" cy="1210048"/>
          </a:xfrm>
        </p:spPr>
        <p:txBody>
          <a:bodyPr>
            <a:normAutofit/>
          </a:bodyPr>
          <a:lstStyle/>
          <a:p>
            <a:r>
              <a:rPr lang="en-US" sz="3200" b="1" dirty="0">
                <a:solidFill>
                  <a:srgbClr val="FF0000"/>
                </a:solidFill>
              </a:rPr>
              <a:t>COMPUTER LANGUAGES</a:t>
            </a:r>
            <a:endParaRPr lang="en-IN" sz="3200" b="1" dirty="0">
              <a:solidFill>
                <a:srgbClr val="FF0000"/>
              </a:solidFill>
            </a:endParaRPr>
          </a:p>
        </p:txBody>
      </p:sp>
      <p:sp>
        <p:nvSpPr>
          <p:cNvPr id="3" name="Subtitle 2">
            <a:extLst>
              <a:ext uri="{FF2B5EF4-FFF2-40B4-BE49-F238E27FC236}">
                <a16:creationId xmlns:a16="http://schemas.microsoft.com/office/drawing/2014/main" id="{5C760757-8271-4574-9C6E-FDD6332B5C2F}"/>
              </a:ext>
            </a:extLst>
          </p:cNvPr>
          <p:cNvSpPr>
            <a:spLocks noGrp="1"/>
          </p:cNvSpPr>
          <p:nvPr>
            <p:ph type="subTitle" idx="1"/>
          </p:nvPr>
        </p:nvSpPr>
        <p:spPr>
          <a:xfrm>
            <a:off x="1524000" y="2941983"/>
            <a:ext cx="9144000" cy="2315817"/>
          </a:xfrm>
        </p:spPr>
        <p:txBody>
          <a:bodyPr/>
          <a:lstStyle/>
          <a:p>
            <a:pPr marL="0" lvl="0" indent="0" algn="ctr" rtl="0">
              <a:spcBef>
                <a:spcPts val="462"/>
              </a:spcBef>
              <a:spcAft>
                <a:spcPts val="0"/>
              </a:spcAft>
              <a:buClr>
                <a:schemeClr val="dk1"/>
              </a:buClr>
              <a:buSzPct val="100000"/>
              <a:buNone/>
            </a:pPr>
            <a:r>
              <a:rPr lang="en-US" sz="3200" dirty="0">
                <a:solidFill>
                  <a:schemeClr val="dk1"/>
                </a:solidFill>
              </a:rPr>
              <a:t>CLASS VI CH2</a:t>
            </a:r>
          </a:p>
          <a:p>
            <a:pPr marL="0" lvl="0" indent="0" algn="ctr" rtl="0">
              <a:spcBef>
                <a:spcPts val="462"/>
              </a:spcBef>
              <a:spcAft>
                <a:spcPts val="0"/>
              </a:spcAft>
              <a:buClr>
                <a:schemeClr val="dk1"/>
              </a:buClr>
              <a:buSzPct val="100000"/>
              <a:buNone/>
            </a:pPr>
            <a:r>
              <a:rPr lang="en-US" sz="3200" dirty="0">
                <a:solidFill>
                  <a:schemeClr val="dk1"/>
                </a:solidFill>
              </a:rPr>
              <a:t>By: ASHISH RAY</a:t>
            </a:r>
            <a:endParaRPr lang="en-US" sz="3200" dirty="0"/>
          </a:p>
          <a:p>
            <a:pPr marL="0" lvl="0" indent="0" algn="ctr" rtl="0">
              <a:spcBef>
                <a:spcPts val="462"/>
              </a:spcBef>
              <a:spcAft>
                <a:spcPts val="0"/>
              </a:spcAft>
              <a:buClr>
                <a:schemeClr val="dk1"/>
              </a:buClr>
              <a:buSzPct val="100000"/>
              <a:buNone/>
            </a:pPr>
            <a:endParaRPr lang="en-US" sz="3200" dirty="0">
              <a:solidFill>
                <a:schemeClr val="dk1"/>
              </a:solidFill>
            </a:endParaRPr>
          </a:p>
          <a:p>
            <a:endParaRPr lang="en-IN" dirty="0"/>
          </a:p>
        </p:txBody>
      </p:sp>
      <p:sp>
        <p:nvSpPr>
          <p:cNvPr id="4" name="object 3">
            <a:extLst>
              <a:ext uri="{FF2B5EF4-FFF2-40B4-BE49-F238E27FC236}">
                <a16:creationId xmlns:a16="http://schemas.microsoft.com/office/drawing/2014/main" id="{76E1CB17-D14B-4CAA-A1AC-EE5CF6C5A59F}"/>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5" name="Google Shape;54;p1">
            <a:extLst>
              <a:ext uri="{FF2B5EF4-FFF2-40B4-BE49-F238E27FC236}">
                <a16:creationId xmlns:a16="http://schemas.microsoft.com/office/drawing/2014/main" id="{3FD960FB-7C46-4F3F-862E-0436E0766988}"/>
              </a:ext>
            </a:extLst>
          </p:cNvPr>
          <p:cNvPicPr preferRelativeResize="0"/>
          <p:nvPr/>
        </p:nvPicPr>
        <p:blipFill rotWithShape="1">
          <a:blip r:embed="rId3">
            <a:alphaModFix/>
          </a:blip>
          <a:srcRect/>
          <a:stretch/>
        </p:blipFill>
        <p:spPr>
          <a:xfrm>
            <a:off x="0" y="5552488"/>
            <a:ext cx="12329962" cy="1365860"/>
          </a:xfrm>
          <a:prstGeom prst="rect">
            <a:avLst/>
          </a:prstGeom>
          <a:noFill/>
          <a:ln>
            <a:noFill/>
          </a:ln>
        </p:spPr>
      </p:pic>
    </p:spTree>
    <p:extLst>
      <p:ext uri="{BB962C8B-B14F-4D97-AF65-F5344CB8AC3E}">
        <p14:creationId xmlns:p14="http://schemas.microsoft.com/office/powerpoint/2010/main" val="26453816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B6B3ED-017A-4B33-B10C-16EE229F6DCE}"/>
              </a:ext>
            </a:extLst>
          </p:cNvPr>
          <p:cNvSpPr>
            <a:spLocks noGrp="1"/>
          </p:cNvSpPr>
          <p:nvPr>
            <p:ph idx="1"/>
          </p:nvPr>
        </p:nvSpPr>
        <p:spPr/>
        <p:txBody>
          <a:bodyPr/>
          <a:lstStyle/>
          <a:p>
            <a:pPr indent="0" algn="ctr">
              <a:lnSpc>
                <a:spcPct val="115000"/>
              </a:lnSpc>
              <a:buClr>
                <a:srgbClr val="000000"/>
              </a:buClr>
              <a:buSzPts val="4000"/>
              <a:buNone/>
            </a:pPr>
            <a:endParaRPr lang="en-US" sz="4000" b="1" dirty="0">
              <a:solidFill>
                <a:srgbClr val="000000"/>
              </a:solidFill>
              <a:latin typeface="Arial"/>
              <a:ea typeface="Arial"/>
              <a:cs typeface="Arial"/>
              <a:sym typeface="Arial"/>
            </a:endParaRPr>
          </a:p>
          <a:p>
            <a:pPr indent="0" algn="ctr">
              <a:lnSpc>
                <a:spcPct val="115000"/>
              </a:lnSpc>
              <a:buClr>
                <a:srgbClr val="000000"/>
              </a:buClr>
              <a:buSzPts val="4000"/>
              <a:buNone/>
            </a:pPr>
            <a:r>
              <a:rPr lang="en-US" sz="4000" b="1" dirty="0">
                <a:solidFill>
                  <a:srgbClr val="000000"/>
                </a:solidFill>
                <a:latin typeface="Arial"/>
                <a:ea typeface="Arial"/>
                <a:cs typeface="Arial"/>
                <a:sym typeface="Arial"/>
              </a:rPr>
              <a:t>THANKING YOU</a:t>
            </a:r>
          </a:p>
          <a:p>
            <a:pPr indent="0" algn="ctr">
              <a:lnSpc>
                <a:spcPct val="115000"/>
              </a:lnSpc>
              <a:buClr>
                <a:srgbClr val="000000"/>
              </a:buClr>
              <a:buSzPts val="4000"/>
              <a:buNone/>
            </a:pPr>
            <a:r>
              <a:rPr lang="en-US" sz="4000" b="1" dirty="0">
                <a:solidFill>
                  <a:srgbClr val="FF0000"/>
                </a:solidFill>
                <a:latin typeface="Arial"/>
                <a:ea typeface="Arial"/>
                <a:cs typeface="Arial"/>
                <a:sym typeface="Arial"/>
              </a:rPr>
              <a:t>ODM EDUCATIONAL GROUP</a:t>
            </a:r>
          </a:p>
          <a:p>
            <a:endParaRPr lang="en-IN" dirty="0"/>
          </a:p>
        </p:txBody>
      </p:sp>
      <p:sp>
        <p:nvSpPr>
          <p:cNvPr id="4" name="object 3">
            <a:extLst>
              <a:ext uri="{FF2B5EF4-FFF2-40B4-BE49-F238E27FC236}">
                <a16:creationId xmlns:a16="http://schemas.microsoft.com/office/drawing/2014/main" id="{ACD21E13-E2D2-4B97-A7EE-F1CF336DD778}"/>
              </a:ext>
            </a:extLst>
          </p:cNvPr>
          <p:cNvSpPr/>
          <p:nvPr/>
        </p:nvSpPr>
        <p:spPr>
          <a:xfrm>
            <a:off x="10347515" y="18349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19300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721BD-B80E-4A28-89A1-ECDB2EBF0DF1}"/>
              </a:ext>
            </a:extLst>
          </p:cNvPr>
          <p:cNvSpPr>
            <a:spLocks noGrp="1"/>
          </p:cNvSpPr>
          <p:nvPr>
            <p:ph type="title"/>
          </p:nvPr>
        </p:nvSpPr>
        <p:spPr>
          <a:xfrm>
            <a:off x="741947" y="238873"/>
            <a:ext cx="10515600" cy="1043051"/>
          </a:xfrm>
        </p:spPr>
        <p:txBody>
          <a:bodyPr/>
          <a:lstStyle/>
          <a:p>
            <a:pPr algn="ctr"/>
            <a:r>
              <a:rPr lang="en-IN" b="1" dirty="0">
                <a:solidFill>
                  <a:srgbClr val="C00000"/>
                </a:solidFill>
              </a:rPr>
              <a:t>LEARNING OUTCOME</a:t>
            </a:r>
          </a:p>
        </p:txBody>
      </p:sp>
      <p:sp>
        <p:nvSpPr>
          <p:cNvPr id="4" name="object 3">
            <a:extLst>
              <a:ext uri="{FF2B5EF4-FFF2-40B4-BE49-F238E27FC236}">
                <a16:creationId xmlns:a16="http://schemas.microsoft.com/office/drawing/2014/main" id="{7B86D2B6-5360-434B-B645-30A193E23E93}"/>
              </a:ext>
            </a:extLst>
          </p:cNvPr>
          <p:cNvSpPr/>
          <p:nvPr/>
        </p:nvSpPr>
        <p:spPr>
          <a:xfrm>
            <a:off x="9982200" y="457200"/>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C83F2F70-8C5D-4562-950B-80589928C4BE}"/>
              </a:ext>
            </a:extLst>
          </p:cNvPr>
          <p:cNvSpPr txBox="1"/>
          <p:nvPr/>
        </p:nvSpPr>
        <p:spPr>
          <a:xfrm>
            <a:off x="475487" y="1514546"/>
            <a:ext cx="10515599" cy="3148554"/>
          </a:xfrm>
          <a:prstGeom prst="rect">
            <a:avLst/>
          </a:prstGeom>
          <a:noFill/>
        </p:spPr>
        <p:txBody>
          <a:bodyPr wrap="square">
            <a:spAutoFit/>
          </a:bodyPr>
          <a:lstStyle/>
          <a:p>
            <a:pPr marL="0" lvl="0" indent="0" algn="just" rtl="0">
              <a:lnSpc>
                <a:spcPct val="95000"/>
              </a:lnSpc>
              <a:spcBef>
                <a:spcPts val="0"/>
              </a:spcBef>
              <a:spcAft>
                <a:spcPts val="0"/>
              </a:spcAft>
              <a:buSzPts val="1018"/>
              <a:buNone/>
            </a:pPr>
            <a:r>
              <a:rPr lang="en-US" sz="2800" dirty="0">
                <a:solidFill>
                  <a:srgbClr val="333333"/>
                </a:solidFill>
                <a:highlight>
                  <a:srgbClr val="FFFFFF"/>
                </a:highlight>
              </a:rPr>
              <a:t>Student could able to understand:</a:t>
            </a:r>
          </a:p>
          <a:p>
            <a:pPr marL="342900" indent="-342900">
              <a:buFont typeface="Wingdings" panose="05000000000000000000" pitchFamily="2" charset="2"/>
              <a:buChar char="Ø"/>
            </a:pPr>
            <a:r>
              <a:rPr lang="en-US" sz="2400" dirty="0"/>
              <a:t>Learn about the various operating systems and their names.</a:t>
            </a:r>
          </a:p>
          <a:p>
            <a:pPr marL="342900" indent="-342900">
              <a:buFont typeface="Wingdings" panose="05000000000000000000" pitchFamily="2" charset="2"/>
              <a:buChar char="Ø"/>
            </a:pPr>
            <a:endParaRPr lang="en-US" sz="2400" dirty="0"/>
          </a:p>
          <a:p>
            <a:pPr marL="342900" indent="-342900">
              <a:buFont typeface="Wingdings" panose="05000000000000000000" pitchFamily="2" charset="2"/>
              <a:buChar char="Ø"/>
            </a:pPr>
            <a:r>
              <a:rPr lang="en-US" sz="2400" dirty="0"/>
              <a:t>Learn the new features Continuum added in windows 10</a:t>
            </a:r>
          </a:p>
          <a:p>
            <a:pPr marL="342900" indent="-342900">
              <a:buFont typeface="Wingdings" panose="05000000000000000000" pitchFamily="2" charset="2"/>
              <a:buChar char="Ø"/>
            </a:pPr>
            <a:r>
              <a:rPr lang="en-US" sz="2400" dirty="0"/>
              <a:t>Learn about Task view, Cortana</a:t>
            </a:r>
          </a:p>
          <a:p>
            <a:pPr marL="342900" indent="-342900">
              <a:buFont typeface="Wingdings" panose="05000000000000000000" pitchFamily="2" charset="2"/>
              <a:buChar char="Ø"/>
            </a:pPr>
            <a:r>
              <a:rPr lang="en-US" sz="2400" dirty="0"/>
              <a:t>Learn about Microsoft Edge , the official browser.</a:t>
            </a:r>
          </a:p>
          <a:p>
            <a:pPr marL="342900" indent="-342900">
              <a:buFont typeface="Wingdings" panose="05000000000000000000" pitchFamily="2" charset="2"/>
              <a:buChar char="Ø"/>
            </a:pPr>
            <a:r>
              <a:rPr lang="en-US" sz="2400" dirty="0"/>
              <a:t>Learn about Windows Hello.</a:t>
            </a:r>
            <a:endParaRPr lang="en-IN" sz="2400" dirty="0"/>
          </a:p>
          <a:p>
            <a:pPr marL="285750" indent="-285750">
              <a:buFont typeface="Arial" panose="020B0604020202020204" pitchFamily="34" charset="0"/>
              <a:buChar char="•"/>
            </a:pPr>
            <a:endParaRPr lang="en-IN" sz="2800" dirty="0"/>
          </a:p>
        </p:txBody>
      </p:sp>
    </p:spTree>
    <p:extLst>
      <p:ext uri="{BB962C8B-B14F-4D97-AF65-F5344CB8AC3E}">
        <p14:creationId xmlns:p14="http://schemas.microsoft.com/office/powerpoint/2010/main" val="136355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DF60FA4-A8B1-A34C-D9EC-1B9C329BC641}"/>
              </a:ext>
            </a:extLst>
          </p:cNvPr>
          <p:cNvSpPr>
            <a:spLocks noGrp="1"/>
          </p:cNvSpPr>
          <p:nvPr>
            <p:ph type="title"/>
          </p:nvPr>
        </p:nvSpPr>
        <p:spPr/>
        <p:txBody>
          <a:bodyPr>
            <a:normAutofit/>
          </a:bodyPr>
          <a:lstStyle/>
          <a:p>
            <a:r>
              <a:rPr lang="en-US" sz="3200" b="1" dirty="0">
                <a:solidFill>
                  <a:srgbClr val="FF0000"/>
                </a:solidFill>
              </a:rPr>
              <a:t>NEW FEATURES OF WINDOWS 10</a:t>
            </a:r>
            <a:endParaRPr lang="en-IN" sz="3200" b="1" dirty="0">
              <a:solidFill>
                <a:srgbClr val="FF0000"/>
              </a:solidFill>
            </a:endParaRPr>
          </a:p>
        </p:txBody>
      </p:sp>
      <p:sp>
        <p:nvSpPr>
          <p:cNvPr id="12" name="Content Placeholder 11">
            <a:extLst>
              <a:ext uri="{FF2B5EF4-FFF2-40B4-BE49-F238E27FC236}">
                <a16:creationId xmlns:a16="http://schemas.microsoft.com/office/drawing/2014/main" id="{B40D6A2C-5AEF-9B1D-82E4-043EDED4CF94}"/>
              </a:ext>
            </a:extLst>
          </p:cNvPr>
          <p:cNvSpPr>
            <a:spLocks noGrp="1"/>
          </p:cNvSpPr>
          <p:nvPr>
            <p:ph sz="half" idx="1"/>
          </p:nvPr>
        </p:nvSpPr>
        <p:spPr/>
        <p:txBody>
          <a:bodyPr>
            <a:normAutofit/>
          </a:bodyPr>
          <a:lstStyle/>
          <a:p>
            <a:r>
              <a:rPr lang="en-US" sz="2000" dirty="0">
                <a:solidFill>
                  <a:srgbClr val="FF0000"/>
                </a:solidFill>
              </a:rPr>
              <a:t>CONTINUUM</a:t>
            </a:r>
          </a:p>
          <a:p>
            <a:pPr marL="0" indent="0">
              <a:buNone/>
            </a:pPr>
            <a:r>
              <a:rPr lang="en-IN" sz="2000" dirty="0"/>
              <a:t>The new feature continuum in Windows 10 helps the operating system to work better with devices that support both mouse and keyboard and touch input.</a:t>
            </a:r>
          </a:p>
          <a:p>
            <a:r>
              <a:rPr lang="en-IN" sz="2000" dirty="0"/>
              <a:t>For convertible devices, there are two modes :Tablet and Desktop mode.</a:t>
            </a:r>
          </a:p>
          <a:p>
            <a:endParaRPr lang="en-IN" sz="2000" dirty="0"/>
          </a:p>
          <a:p>
            <a:r>
              <a:rPr lang="en-IN" sz="2000" dirty="0"/>
              <a:t>Click on the tablet mode button placed at the bottom of the Action </a:t>
            </a:r>
            <a:r>
              <a:rPr lang="en-IN" sz="2000" dirty="0" err="1"/>
              <a:t>Center</a:t>
            </a:r>
            <a:r>
              <a:rPr lang="en-IN" sz="2000" dirty="0"/>
              <a:t> pane.</a:t>
            </a:r>
          </a:p>
        </p:txBody>
      </p:sp>
      <p:sp>
        <p:nvSpPr>
          <p:cNvPr id="13" name="Content Placeholder 12">
            <a:extLst>
              <a:ext uri="{FF2B5EF4-FFF2-40B4-BE49-F238E27FC236}">
                <a16:creationId xmlns:a16="http://schemas.microsoft.com/office/drawing/2014/main" id="{244567C9-4075-8AA0-2A6B-174CB552701A}"/>
              </a:ext>
            </a:extLst>
          </p:cNvPr>
          <p:cNvSpPr>
            <a:spLocks noGrp="1"/>
          </p:cNvSpPr>
          <p:nvPr>
            <p:ph sz="half" idx="2"/>
          </p:nvPr>
        </p:nvSpPr>
        <p:spPr/>
        <p:txBody>
          <a:bodyPr/>
          <a:lstStyle/>
          <a:p>
            <a:endParaRPr lang="en-IN"/>
          </a:p>
        </p:txBody>
      </p:sp>
      <p:sp>
        <p:nvSpPr>
          <p:cNvPr id="4" name="object 3">
            <a:extLst>
              <a:ext uri="{FF2B5EF4-FFF2-40B4-BE49-F238E27FC236}">
                <a16:creationId xmlns:a16="http://schemas.microsoft.com/office/drawing/2014/main" id="{C7B29576-A781-4406-BC88-866BBB22181A}"/>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6" name="Picture 5">
            <a:extLst>
              <a:ext uri="{FF2B5EF4-FFF2-40B4-BE49-F238E27FC236}">
                <a16:creationId xmlns:a16="http://schemas.microsoft.com/office/drawing/2014/main" id="{738A386E-CD14-234F-B2C1-28EE303E1E0F}"/>
              </a:ext>
            </a:extLst>
          </p:cNvPr>
          <p:cNvPicPr>
            <a:picLocks noChangeAspect="1"/>
          </p:cNvPicPr>
          <p:nvPr/>
        </p:nvPicPr>
        <p:blipFill>
          <a:blip r:embed="rId3"/>
          <a:stretch>
            <a:fillRect/>
          </a:stretch>
        </p:blipFill>
        <p:spPr>
          <a:xfrm>
            <a:off x="6019800" y="1825625"/>
            <a:ext cx="6001638" cy="5104112"/>
          </a:xfrm>
          <a:prstGeom prst="rect">
            <a:avLst/>
          </a:prstGeom>
        </p:spPr>
      </p:pic>
    </p:spTree>
    <p:extLst>
      <p:ext uri="{BB962C8B-B14F-4D97-AF65-F5344CB8AC3E}">
        <p14:creationId xmlns:p14="http://schemas.microsoft.com/office/powerpoint/2010/main" val="3690732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C4621-81AD-4759-B039-B6BD5BAF401B}"/>
              </a:ext>
            </a:extLst>
          </p:cNvPr>
          <p:cNvSpPr>
            <a:spLocks noGrp="1"/>
          </p:cNvSpPr>
          <p:nvPr>
            <p:ph type="title"/>
          </p:nvPr>
        </p:nvSpPr>
        <p:spPr/>
        <p:txBody>
          <a:bodyPr/>
          <a:lstStyle/>
          <a:p>
            <a:pPr algn="ctr"/>
            <a:r>
              <a:rPr lang="en-US" b="1" dirty="0">
                <a:solidFill>
                  <a:srgbClr val="FF0000"/>
                </a:solidFill>
              </a:rPr>
              <a:t>TASK VIEW</a:t>
            </a:r>
            <a:endParaRPr lang="en-IN" b="1" dirty="0">
              <a:solidFill>
                <a:srgbClr val="FF0000"/>
              </a:solidFill>
            </a:endParaRPr>
          </a:p>
        </p:txBody>
      </p:sp>
      <p:sp>
        <p:nvSpPr>
          <p:cNvPr id="4" name="object 3">
            <a:extLst>
              <a:ext uri="{FF2B5EF4-FFF2-40B4-BE49-F238E27FC236}">
                <a16:creationId xmlns:a16="http://schemas.microsoft.com/office/drawing/2014/main" id="{73CA1E44-3079-47B8-B905-2B3CC2EF99BD}"/>
              </a:ext>
            </a:extLst>
          </p:cNvPr>
          <p:cNvSpPr/>
          <p:nvPr/>
        </p:nvSpPr>
        <p:spPr>
          <a:xfrm>
            <a:off x="10492339" y="138401"/>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pic>
        <p:nvPicPr>
          <p:cNvPr id="8" name="Content Placeholder 7">
            <a:extLst>
              <a:ext uri="{FF2B5EF4-FFF2-40B4-BE49-F238E27FC236}">
                <a16:creationId xmlns:a16="http://schemas.microsoft.com/office/drawing/2014/main" id="{0A38A8D6-7293-80E7-C674-14E811B09246}"/>
              </a:ext>
            </a:extLst>
          </p:cNvPr>
          <p:cNvPicPr>
            <a:picLocks noGrp="1" noChangeAspect="1"/>
          </p:cNvPicPr>
          <p:nvPr>
            <p:ph idx="1"/>
          </p:nvPr>
        </p:nvPicPr>
        <p:blipFill>
          <a:blip r:embed="rId3"/>
          <a:stretch>
            <a:fillRect/>
          </a:stretch>
        </p:blipFill>
        <p:spPr>
          <a:xfrm>
            <a:off x="654517" y="1553994"/>
            <a:ext cx="11165305" cy="5077812"/>
          </a:xfrm>
          <a:prstGeom prst="rect">
            <a:avLst/>
          </a:prstGeom>
        </p:spPr>
      </p:pic>
    </p:spTree>
    <p:extLst>
      <p:ext uri="{BB962C8B-B14F-4D97-AF65-F5344CB8AC3E}">
        <p14:creationId xmlns:p14="http://schemas.microsoft.com/office/powerpoint/2010/main" val="2229045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721BD-B80E-4A28-89A1-ECDB2EBF0DF1}"/>
              </a:ext>
            </a:extLst>
          </p:cNvPr>
          <p:cNvSpPr>
            <a:spLocks noGrp="1"/>
          </p:cNvSpPr>
          <p:nvPr>
            <p:ph type="title"/>
          </p:nvPr>
        </p:nvSpPr>
        <p:spPr/>
        <p:txBody>
          <a:bodyPr>
            <a:normAutofit/>
          </a:bodyPr>
          <a:lstStyle/>
          <a:p>
            <a:pPr algn="ctr"/>
            <a:r>
              <a:rPr lang="en-US" sz="2800" b="1" dirty="0">
                <a:solidFill>
                  <a:srgbClr val="FF0000"/>
                </a:solidFill>
                <a:ea typeface="Calibri"/>
                <a:cs typeface="Calibri"/>
                <a:sym typeface="Calibri"/>
              </a:rPr>
              <a:t>SEARCHING MADE EASIER </a:t>
            </a:r>
            <a:endParaRPr lang="en-IN" sz="2800" b="1" dirty="0">
              <a:solidFill>
                <a:srgbClr val="FF0000"/>
              </a:solidFill>
            </a:endParaRPr>
          </a:p>
        </p:txBody>
      </p:sp>
      <p:sp>
        <p:nvSpPr>
          <p:cNvPr id="4" name="object 3">
            <a:extLst>
              <a:ext uri="{FF2B5EF4-FFF2-40B4-BE49-F238E27FC236}">
                <a16:creationId xmlns:a16="http://schemas.microsoft.com/office/drawing/2014/main" id="{7B86D2B6-5360-434B-B645-30A193E23E93}"/>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5" name="Content Placeholder 4">
            <a:extLst>
              <a:ext uri="{FF2B5EF4-FFF2-40B4-BE49-F238E27FC236}">
                <a16:creationId xmlns:a16="http://schemas.microsoft.com/office/drawing/2014/main" id="{411223BC-03E2-3B78-B645-651461C1E796}"/>
              </a:ext>
            </a:extLst>
          </p:cNvPr>
          <p:cNvSpPr>
            <a:spLocks noGrp="1"/>
          </p:cNvSpPr>
          <p:nvPr>
            <p:ph idx="1"/>
          </p:nvPr>
        </p:nvSpPr>
        <p:spPr>
          <a:xfrm>
            <a:off x="838200" y="1690688"/>
            <a:ext cx="10515600" cy="4486275"/>
          </a:xfrm>
        </p:spPr>
        <p:txBody>
          <a:bodyPr>
            <a:normAutofit/>
          </a:bodyPr>
          <a:lstStyle/>
          <a:p>
            <a:r>
              <a:rPr lang="en-US" sz="2000" dirty="0"/>
              <a:t>The Windows 10 has the most enhanced and powerful search tool Cortana which answer all the questions that you ask, either in text or verbally but you need a microphone to talk.</a:t>
            </a:r>
          </a:p>
          <a:p>
            <a:endParaRPr lang="en-IN" sz="2000" dirty="0"/>
          </a:p>
        </p:txBody>
      </p:sp>
      <p:pic>
        <p:nvPicPr>
          <p:cNvPr id="8" name="Picture 7">
            <a:extLst>
              <a:ext uri="{FF2B5EF4-FFF2-40B4-BE49-F238E27FC236}">
                <a16:creationId xmlns:a16="http://schemas.microsoft.com/office/drawing/2014/main" id="{A0E5933F-AB1C-C77B-BC01-C8C2056E7A61}"/>
              </a:ext>
            </a:extLst>
          </p:cNvPr>
          <p:cNvPicPr>
            <a:picLocks noChangeAspect="1"/>
          </p:cNvPicPr>
          <p:nvPr/>
        </p:nvPicPr>
        <p:blipFill>
          <a:blip r:embed="rId3"/>
          <a:stretch>
            <a:fillRect/>
          </a:stretch>
        </p:blipFill>
        <p:spPr>
          <a:xfrm>
            <a:off x="838200" y="2832069"/>
            <a:ext cx="10298229" cy="1865059"/>
          </a:xfrm>
          <a:prstGeom prst="rect">
            <a:avLst/>
          </a:prstGeom>
        </p:spPr>
      </p:pic>
    </p:spTree>
    <p:extLst>
      <p:ext uri="{BB962C8B-B14F-4D97-AF65-F5344CB8AC3E}">
        <p14:creationId xmlns:p14="http://schemas.microsoft.com/office/powerpoint/2010/main" val="217506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DB6CA-5083-46D9-AC78-9B0B7CA5A641}"/>
              </a:ext>
            </a:extLst>
          </p:cNvPr>
          <p:cNvSpPr>
            <a:spLocks noGrp="1"/>
          </p:cNvSpPr>
          <p:nvPr>
            <p:ph type="title"/>
          </p:nvPr>
        </p:nvSpPr>
        <p:spPr/>
        <p:txBody>
          <a:bodyPr/>
          <a:lstStyle/>
          <a:p>
            <a:pPr algn="ctr"/>
            <a:r>
              <a:rPr lang="en-US" sz="2800" b="1" dirty="0">
                <a:solidFill>
                  <a:srgbClr val="FF0000"/>
                </a:solidFill>
              </a:rPr>
              <a:t>EDGE AND ACTION CENTER</a:t>
            </a:r>
            <a:endParaRPr lang="en-IN" b="1" dirty="0">
              <a:solidFill>
                <a:srgbClr val="FF0000"/>
              </a:solidFill>
            </a:endParaRPr>
          </a:p>
        </p:txBody>
      </p:sp>
      <p:sp>
        <p:nvSpPr>
          <p:cNvPr id="11" name="Content Placeholder 10">
            <a:extLst>
              <a:ext uri="{FF2B5EF4-FFF2-40B4-BE49-F238E27FC236}">
                <a16:creationId xmlns:a16="http://schemas.microsoft.com/office/drawing/2014/main" id="{2CD02962-F0A3-4AF1-A42E-70AD0A2D51B2}"/>
              </a:ext>
            </a:extLst>
          </p:cNvPr>
          <p:cNvSpPr>
            <a:spLocks noGrp="1"/>
          </p:cNvSpPr>
          <p:nvPr>
            <p:ph idx="1"/>
          </p:nvPr>
        </p:nvSpPr>
        <p:spPr/>
        <p:txBody>
          <a:bodyPr>
            <a:normAutofit/>
          </a:bodyPr>
          <a:lstStyle/>
          <a:p>
            <a:pPr>
              <a:buFont typeface="Wingdings" panose="05000000000000000000" pitchFamily="2" charset="2"/>
              <a:buChar char="Ø"/>
            </a:pPr>
            <a:endParaRPr lang="en-IN" sz="2400" dirty="0"/>
          </a:p>
          <a:p>
            <a:r>
              <a:rPr lang="en-IN" sz="2000" dirty="0"/>
              <a:t>The “EDGE” is the Windows 10 browser, enables you to conduct a safe and quick search on the internet.</a:t>
            </a:r>
          </a:p>
          <a:p>
            <a:pPr marL="0" indent="0">
              <a:buNone/>
            </a:pPr>
            <a:r>
              <a:rPr lang="en-IN" sz="2000" b="1" dirty="0">
                <a:solidFill>
                  <a:srgbClr val="FF0000"/>
                </a:solidFill>
              </a:rPr>
              <a:t>ACTION CENTER</a:t>
            </a:r>
          </a:p>
          <a:p>
            <a:r>
              <a:rPr lang="en-IN" sz="2000" dirty="0"/>
              <a:t>It is the new notification centre of windows 10, displays alerts for your device. The upper part of the pane displays tips and App notifications where as lower part displays some Quick Action buttons.</a:t>
            </a:r>
          </a:p>
          <a:p>
            <a:r>
              <a:rPr lang="en-IN" sz="2000" dirty="0"/>
              <a:t>These buttons such as adjusting screen brightness, turning Bluetooth on or off, switching to tablet mode.</a:t>
            </a:r>
          </a:p>
        </p:txBody>
      </p:sp>
      <p:sp>
        <p:nvSpPr>
          <p:cNvPr id="4" name="object 3">
            <a:extLst>
              <a:ext uri="{FF2B5EF4-FFF2-40B4-BE49-F238E27FC236}">
                <a16:creationId xmlns:a16="http://schemas.microsoft.com/office/drawing/2014/main" id="{118E97BB-F1C0-40F2-BB1C-B69E5BB1878C}"/>
              </a:ext>
            </a:extLst>
          </p:cNvPr>
          <p:cNvSpPr/>
          <p:nvPr/>
        </p:nvSpPr>
        <p:spPr>
          <a:xfrm>
            <a:off x="9982200" y="428325"/>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04295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A9FA85-6E23-41B4-B873-619069ACB770}"/>
              </a:ext>
            </a:extLst>
          </p:cNvPr>
          <p:cNvSpPr>
            <a:spLocks noGrp="1"/>
          </p:cNvSpPr>
          <p:nvPr>
            <p:ph type="title"/>
          </p:nvPr>
        </p:nvSpPr>
        <p:spPr>
          <a:xfrm>
            <a:off x="414688" y="350741"/>
            <a:ext cx="10515600" cy="1325563"/>
          </a:xfrm>
        </p:spPr>
        <p:txBody>
          <a:bodyPr>
            <a:normAutofit/>
          </a:bodyPr>
          <a:lstStyle/>
          <a:p>
            <a:pPr algn="ctr"/>
            <a:r>
              <a:rPr lang="en-US" sz="2800" b="1" dirty="0">
                <a:solidFill>
                  <a:srgbClr val="FF0000"/>
                </a:solidFill>
              </a:rPr>
              <a:t>WINDOWS HELLO</a:t>
            </a:r>
            <a:endParaRPr lang="en-IN" sz="2800" b="1" dirty="0">
              <a:solidFill>
                <a:srgbClr val="FF0000"/>
              </a:solidFill>
            </a:endParaRPr>
          </a:p>
        </p:txBody>
      </p:sp>
      <p:sp>
        <p:nvSpPr>
          <p:cNvPr id="4" name="object 3">
            <a:extLst>
              <a:ext uri="{FF2B5EF4-FFF2-40B4-BE49-F238E27FC236}">
                <a16:creationId xmlns:a16="http://schemas.microsoft.com/office/drawing/2014/main" id="{200B1865-D1E2-4BBD-889C-FCE10F3237E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11" name="Content Placeholder 10">
            <a:extLst>
              <a:ext uri="{FF2B5EF4-FFF2-40B4-BE49-F238E27FC236}">
                <a16:creationId xmlns:a16="http://schemas.microsoft.com/office/drawing/2014/main" id="{9276A1C2-6531-4530-8520-8B42C3A9733C}"/>
              </a:ext>
            </a:extLst>
          </p:cNvPr>
          <p:cNvSpPr>
            <a:spLocks noGrp="1"/>
          </p:cNvSpPr>
          <p:nvPr>
            <p:ph idx="1"/>
          </p:nvPr>
        </p:nvSpPr>
        <p:spPr>
          <a:xfrm>
            <a:off x="414688" y="1482291"/>
            <a:ext cx="10939112" cy="4694672"/>
          </a:xfrm>
        </p:spPr>
        <p:txBody>
          <a:bodyPr>
            <a:normAutofit/>
          </a:bodyPr>
          <a:lstStyle/>
          <a:p>
            <a:pPr marL="0" indent="0">
              <a:buNone/>
            </a:pPr>
            <a:r>
              <a:rPr lang="en-IN" sz="2000" dirty="0"/>
              <a:t>Windows hello is Microsoft’s  new built in biometric security system  for windows 10. it allows you to sign in in to your system using data, fingerprint face or iris recognition.</a:t>
            </a:r>
          </a:p>
        </p:txBody>
      </p:sp>
    </p:spTree>
    <p:extLst>
      <p:ext uri="{BB962C8B-B14F-4D97-AF65-F5344CB8AC3E}">
        <p14:creationId xmlns:p14="http://schemas.microsoft.com/office/powerpoint/2010/main" val="1866816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C15AF-4333-43C4-BAB9-A23AEEC5618B}"/>
              </a:ext>
            </a:extLst>
          </p:cNvPr>
          <p:cNvSpPr>
            <a:spLocks noGrp="1"/>
          </p:cNvSpPr>
          <p:nvPr>
            <p:ph type="title"/>
          </p:nvPr>
        </p:nvSpPr>
        <p:spPr/>
        <p:txBody>
          <a:bodyPr>
            <a:normAutofit/>
          </a:bodyPr>
          <a:lstStyle/>
          <a:p>
            <a:pPr algn="ctr"/>
            <a:r>
              <a:rPr lang="en-US" sz="3200" b="1" dirty="0" err="1">
                <a:solidFill>
                  <a:srgbClr val="FF0000"/>
                </a:solidFill>
              </a:rPr>
              <a:t>Recaptulation</a:t>
            </a:r>
            <a:endParaRPr lang="en-IN" sz="3200" b="1" dirty="0">
              <a:solidFill>
                <a:srgbClr val="FF0000"/>
              </a:solidFill>
            </a:endParaRPr>
          </a:p>
        </p:txBody>
      </p:sp>
      <p:sp>
        <p:nvSpPr>
          <p:cNvPr id="4" name="object 3">
            <a:extLst>
              <a:ext uri="{FF2B5EF4-FFF2-40B4-BE49-F238E27FC236}">
                <a16:creationId xmlns:a16="http://schemas.microsoft.com/office/drawing/2014/main" id="{63CF5DB2-5A78-42FC-8CD7-9AA6452C54D1}"/>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
        <p:nvSpPr>
          <p:cNvPr id="6" name="Content Placeholder 5">
            <a:extLst>
              <a:ext uri="{FF2B5EF4-FFF2-40B4-BE49-F238E27FC236}">
                <a16:creationId xmlns:a16="http://schemas.microsoft.com/office/drawing/2014/main" id="{DAC15DB1-F5A5-435F-BD82-B9DFF788E1D3}"/>
              </a:ext>
            </a:extLst>
          </p:cNvPr>
          <p:cNvSpPr>
            <a:spLocks noGrp="1"/>
          </p:cNvSpPr>
          <p:nvPr>
            <p:ph idx="1"/>
          </p:nvPr>
        </p:nvSpPr>
        <p:spPr>
          <a:xfrm>
            <a:off x="702644" y="1520792"/>
            <a:ext cx="10690459" cy="4636921"/>
          </a:xfrm>
        </p:spPr>
        <p:txBody>
          <a:bodyPr/>
          <a:lstStyle/>
          <a:p>
            <a:pPr marL="0" indent="0">
              <a:buNone/>
            </a:pPr>
            <a:endParaRPr lang="en-IN" sz="2000" dirty="0"/>
          </a:p>
          <a:p>
            <a:r>
              <a:rPr lang="en-US" sz="2000" dirty="0">
                <a:solidFill>
                  <a:srgbClr val="FF0000"/>
                </a:solidFill>
              </a:rPr>
              <a:t>CONTINUUM</a:t>
            </a:r>
          </a:p>
          <a:p>
            <a:pPr marL="0" indent="0">
              <a:buNone/>
            </a:pPr>
            <a:r>
              <a:rPr lang="en-IN" sz="2000" dirty="0"/>
              <a:t>The new feature continuum in Windows 10 helps the operating system to work better with devices that support both mouse and keyboard and touch input.</a:t>
            </a:r>
          </a:p>
          <a:p>
            <a:r>
              <a:rPr lang="en-US" sz="2000" dirty="0"/>
              <a:t>The Windows 10 has the most enhanced and powerful search tool Cortana which answer all the questions that you ask, either in text or verbally but you need a microphone to talk.</a:t>
            </a:r>
          </a:p>
          <a:p>
            <a:endParaRPr lang="en-US" sz="2000" dirty="0"/>
          </a:p>
          <a:p>
            <a:r>
              <a:rPr lang="en-IN" sz="2000" dirty="0"/>
              <a:t>The “EDGE” is the Windows 10 browser, enables you to conduct a safe and quick search on the internet.</a:t>
            </a:r>
          </a:p>
          <a:p>
            <a:r>
              <a:rPr lang="en-IN" sz="2000" dirty="0"/>
              <a:t>Windows hello is Microsoft’s  new built in biometric security system  for windows 10. it allows you to sign in in to your system using data, fingerprint face or iris recognition.</a:t>
            </a:r>
          </a:p>
          <a:p>
            <a:endParaRPr lang="en-IN" sz="2000" dirty="0"/>
          </a:p>
          <a:p>
            <a:pPr marL="0" indent="0">
              <a:buNone/>
            </a:pPr>
            <a:endParaRPr lang="en-IN" sz="2000" dirty="0"/>
          </a:p>
          <a:p>
            <a:pPr marL="0" indent="0">
              <a:buNone/>
            </a:pPr>
            <a:endParaRPr lang="en-IN" sz="2000" dirty="0"/>
          </a:p>
          <a:p>
            <a:endParaRPr lang="en-IN" dirty="0"/>
          </a:p>
        </p:txBody>
      </p:sp>
    </p:spTree>
    <p:extLst>
      <p:ext uri="{BB962C8B-B14F-4D97-AF65-F5344CB8AC3E}">
        <p14:creationId xmlns:p14="http://schemas.microsoft.com/office/powerpoint/2010/main" val="13297240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C69BA-5341-41EC-ABC7-9A8970D7E0F0}"/>
              </a:ext>
            </a:extLst>
          </p:cNvPr>
          <p:cNvSpPr>
            <a:spLocks noGrp="1"/>
          </p:cNvSpPr>
          <p:nvPr>
            <p:ph type="title"/>
          </p:nvPr>
        </p:nvSpPr>
        <p:spPr/>
        <p:txBody>
          <a:bodyPr>
            <a:normAutofit/>
          </a:bodyPr>
          <a:lstStyle/>
          <a:p>
            <a:pPr algn="ctr"/>
            <a:r>
              <a:rPr lang="en-US" sz="2800" b="1" dirty="0">
                <a:solidFill>
                  <a:srgbClr val="FF0000"/>
                </a:solidFill>
              </a:rPr>
              <a:t>HOME ASSIGNMENT</a:t>
            </a:r>
            <a:endParaRPr lang="en-IN" sz="2800" b="1" dirty="0">
              <a:solidFill>
                <a:srgbClr val="FF0000"/>
              </a:solidFill>
            </a:endParaRPr>
          </a:p>
        </p:txBody>
      </p:sp>
      <p:sp>
        <p:nvSpPr>
          <p:cNvPr id="3" name="Content Placeholder 2">
            <a:extLst>
              <a:ext uri="{FF2B5EF4-FFF2-40B4-BE49-F238E27FC236}">
                <a16:creationId xmlns:a16="http://schemas.microsoft.com/office/drawing/2014/main" id="{6BA4CA5C-26CE-4344-9D48-FD91B4A24625}"/>
              </a:ext>
            </a:extLst>
          </p:cNvPr>
          <p:cNvSpPr>
            <a:spLocks noGrp="1"/>
          </p:cNvSpPr>
          <p:nvPr>
            <p:ph idx="1"/>
          </p:nvPr>
        </p:nvSpPr>
        <p:spPr/>
        <p:txBody>
          <a:bodyPr>
            <a:normAutofit/>
          </a:bodyPr>
          <a:lstStyle/>
          <a:p>
            <a:pPr>
              <a:buFont typeface="+mj-lt"/>
              <a:buAutoNum type="arabicPeriod"/>
            </a:pPr>
            <a:r>
              <a:rPr lang="en-IN" sz="2000" dirty="0"/>
              <a:t>What is continuum ?</a:t>
            </a:r>
          </a:p>
          <a:p>
            <a:pPr>
              <a:buFont typeface="+mj-lt"/>
              <a:buAutoNum type="arabicPeriod"/>
            </a:pPr>
            <a:r>
              <a:rPr lang="en-IN" sz="2000" dirty="0"/>
              <a:t>What is edge ?</a:t>
            </a:r>
          </a:p>
          <a:p>
            <a:pPr>
              <a:buFont typeface="+mj-lt"/>
              <a:buAutoNum type="arabicPeriod"/>
            </a:pPr>
            <a:r>
              <a:rPr lang="en-IN" sz="2000" dirty="0"/>
              <a:t>What is the shortcut key to create a new desktop?</a:t>
            </a:r>
          </a:p>
          <a:p>
            <a:pPr>
              <a:buFont typeface="+mj-lt"/>
              <a:buAutoNum type="arabicPeriod"/>
            </a:pPr>
            <a:r>
              <a:rPr lang="en-IN" sz="2000"/>
              <a:t>What is windows hello ?</a:t>
            </a:r>
            <a:endParaRPr lang="en-IN" sz="2000" dirty="0"/>
          </a:p>
        </p:txBody>
      </p:sp>
      <p:sp>
        <p:nvSpPr>
          <p:cNvPr id="4" name="object 3">
            <a:extLst>
              <a:ext uri="{FF2B5EF4-FFF2-40B4-BE49-F238E27FC236}">
                <a16:creationId xmlns:a16="http://schemas.microsoft.com/office/drawing/2014/main" id="{E9E6CE46-38D5-43A4-BCD8-35495501D240}"/>
              </a:ext>
            </a:extLst>
          </p:cNvPr>
          <p:cNvSpPr/>
          <p:nvPr/>
        </p:nvSpPr>
        <p:spPr>
          <a:xfrm>
            <a:off x="10424963" y="230188"/>
            <a:ext cx="1578864" cy="783335"/>
          </a:xfrm>
          <a:prstGeom prst="rect">
            <a:avLst/>
          </a:prstGeom>
          <a:blipFill>
            <a:blip r:embed="rId2" cstate="print"/>
            <a:stretch>
              <a:fillRect/>
            </a:stretch>
          </a:blip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49727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1631</TotalTime>
  <Words>426</Words>
  <Application>Microsoft Office PowerPoint</Application>
  <PresentationFormat>Widescreen</PresentationFormat>
  <Paragraphs>46</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Office Theme</vt:lpstr>
      <vt:lpstr>COMPUTER LANGUAGES</vt:lpstr>
      <vt:lpstr>LEARNING OUTCOME</vt:lpstr>
      <vt:lpstr>NEW FEATURES OF WINDOWS 10</vt:lpstr>
      <vt:lpstr>TASK VIEW</vt:lpstr>
      <vt:lpstr>SEARCHING MADE EASIER </vt:lpstr>
      <vt:lpstr>EDGE AND ACTION CENTER</vt:lpstr>
      <vt:lpstr>WINDOWS HELLO</vt:lpstr>
      <vt:lpstr>Recaptulation</vt:lpstr>
      <vt:lpstr>HOME ASSIGNMENT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APPLICATIONS AND  SECURITY</dc:title>
  <dc:creator>GITASHREE NAYAK</dc:creator>
  <cp:lastModifiedBy>Ashish Ray</cp:lastModifiedBy>
  <cp:revision>50</cp:revision>
  <dcterms:created xsi:type="dcterms:W3CDTF">2021-12-05T13:26:37Z</dcterms:created>
  <dcterms:modified xsi:type="dcterms:W3CDTF">2022-05-02T02:29:44Z</dcterms:modified>
</cp:coreProperties>
</file>